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3"/>
    <p:sldMasterId id="2147483667" r:id="rId4"/>
  </p:sldMasterIdLst>
  <p:notesMasterIdLst>
    <p:notesMasterId r:id="rId47"/>
  </p:notesMasterIdLst>
  <p:handoutMasterIdLst>
    <p:handoutMasterId r:id="rId48"/>
  </p:handoutMasterIdLst>
  <p:sldIdLst>
    <p:sldId id="1106" r:id="rId5"/>
    <p:sldId id="1030" r:id="rId6"/>
    <p:sldId id="1031" r:id="rId7"/>
    <p:sldId id="2076" r:id="rId8"/>
    <p:sldId id="1994" r:id="rId9"/>
    <p:sldId id="452" r:id="rId10"/>
    <p:sldId id="1104" r:id="rId11"/>
    <p:sldId id="2093" r:id="rId12"/>
    <p:sldId id="2125" r:id="rId13"/>
    <p:sldId id="2094" r:id="rId14"/>
    <p:sldId id="2095" r:id="rId15"/>
    <p:sldId id="2096" r:id="rId16"/>
    <p:sldId id="2097" r:id="rId17"/>
    <p:sldId id="2098" r:id="rId18"/>
    <p:sldId id="2099" r:id="rId19"/>
    <p:sldId id="2126" r:id="rId20"/>
    <p:sldId id="2100" r:id="rId21"/>
    <p:sldId id="2107" r:id="rId22"/>
    <p:sldId id="2103" r:id="rId23"/>
    <p:sldId id="2101" r:id="rId24"/>
    <p:sldId id="2102" r:id="rId25"/>
    <p:sldId id="2106" r:id="rId26"/>
    <p:sldId id="2110" r:id="rId27"/>
    <p:sldId id="2127" r:id="rId28"/>
    <p:sldId id="2111" r:id="rId29"/>
    <p:sldId id="2112" r:id="rId30"/>
    <p:sldId id="2113" r:id="rId31"/>
    <p:sldId id="2114" r:id="rId32"/>
    <p:sldId id="2118" r:id="rId33"/>
    <p:sldId id="2128" r:id="rId34"/>
    <p:sldId id="2119" r:id="rId35"/>
    <p:sldId id="2120" r:id="rId36"/>
    <p:sldId id="2121" r:id="rId37"/>
    <p:sldId id="2170" r:id="rId38"/>
    <p:sldId id="2171" r:id="rId39"/>
    <p:sldId id="2172" r:id="rId40"/>
    <p:sldId id="2124" r:id="rId41"/>
    <p:sldId id="2079" r:id="rId42"/>
    <p:sldId id="2165" r:id="rId43"/>
    <p:sldId id="2166" r:id="rId44"/>
    <p:sldId id="2167" r:id="rId45"/>
    <p:sldId id="2123" r:id="rId46"/>
  </p:sldIdLst>
  <p:sldSz cx="12192000" cy="6858000"/>
  <p:notesSz cx="6858000" cy="9144000"/>
  <p:embeddedFontLst>
    <p:embeddedFont>
      <p:font typeface="黑体" panose="02010609060101010101" pitchFamily="49" charset="-122"/>
      <p:regular r:id="rId53"/>
    </p:embeddedFont>
    <p:embeddedFont>
      <p:font typeface="微软雅黑" panose="020B0503020204020204" charset="-122"/>
      <p:regular r:id="rId54"/>
    </p:embeddedFont>
    <p:embeddedFont>
      <p:font typeface="等线" panose="02010600030101010101" charset="-122"/>
      <p:regular r:id="rId55"/>
    </p:embeddedFont>
    <p:embeddedFont>
      <p:font typeface="等线 Light" panose="02010600030101010101" charset="-122"/>
      <p:regular r:id="rId5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用户" initials="Office" lastIdx="82" clrIdx="0"/>
  <p:cmAuthor id="15" name="Gao,Mengluan" initials="G" lastIdx="17" clrIdx="14"/>
  <p:cmAuthor id="2" name="作者" initials="A" lastIdx="0" clrIdx="1"/>
  <p:cmAuthor id="16" name="123" initials="1" lastIdx="7" clrIdx="15"/>
  <p:cmAuthor id="17" name="140553" initials="1" lastIdx="8" clrIdx="1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FFC"/>
    <a:srgbClr val="48A2A0"/>
    <a:srgbClr val="6C92C0"/>
    <a:srgbClr val="B0C4DD"/>
    <a:srgbClr val="A4D6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06" autoAdjust="0"/>
    <p:restoredTop sz="97466" autoAdjust="0"/>
  </p:normalViewPr>
  <p:slideViewPr>
    <p:cSldViewPr snapToGrid="0" showGuides="1">
      <p:cViewPr>
        <p:scale>
          <a:sx n="80" d="100"/>
          <a:sy n="80" d="100"/>
        </p:scale>
        <p:origin x="-450" y="-228"/>
      </p:cViewPr>
      <p:guideLst>
        <p:guide orient="horz" pos="2370"/>
        <p:guide pos="38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78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6" Type="http://schemas.openxmlformats.org/officeDocument/2006/relationships/font" Target="fonts/font4.fntdata"/><Relationship Id="rId55" Type="http://schemas.openxmlformats.org/officeDocument/2006/relationships/font" Target="fonts/font3.fntdata"/><Relationship Id="rId54" Type="http://schemas.openxmlformats.org/officeDocument/2006/relationships/font" Target="fonts/font2.fntdata"/><Relationship Id="rId53" Type="http://schemas.openxmlformats.org/officeDocument/2006/relationships/font" Target="fonts/font1.fntdata"/><Relationship Id="rId52" Type="http://schemas.openxmlformats.org/officeDocument/2006/relationships/commentAuthors" Target="commentAuthors.xml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" Target="slides/slide1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notesMaster" Target="notesMasters/notesMaster1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2081-35AA-46B3-AECF-77381A69107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E8168-4D5D-47D2-B203-7600157C16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9EA2A-4C48-4C61-B30A-DAB1A3E93B2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31000-9408-426B-B873-D4C066E48A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955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125538"/>
            <a:ext cx="5376672" cy="50022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5728" y="1125538"/>
            <a:ext cx="5376672" cy="50022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1.jpe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BC42B-DFD3-49B8-B451-E08D40552E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CB614-C85C-45BD-B878-87B171BA66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08F3A-8DA6-4717-890A-BABC1BE7DDC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25DB5-7F6C-435E-AAD2-D324CC9FF3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http://www.100ec.cn/" TargetMode="Externa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7.jpeg"/><Relationship Id="rId1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2190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20"/>
          <p:cNvSpPr txBox="1"/>
          <p:nvPr/>
        </p:nvSpPr>
        <p:spPr>
          <a:xfrm>
            <a:off x="4263107" y="4050993"/>
            <a:ext cx="81961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报告编制：网经社电子商务研究中心</a:t>
            </a:r>
            <a:endParaRPr lang="en-US" altLang="zh-CN" sz="2400" b="1" dirty="0">
              <a:solidFill>
                <a:srgbClr val="019FF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发布日期：</a:t>
            </a:r>
            <a:r>
              <a:rPr lang="en-US" altLang="zh-CN" sz="24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2025</a:t>
            </a:r>
            <a:r>
              <a:rPr lang="zh-CN" altLang="en-US" sz="24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24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4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24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13</a:t>
            </a:r>
            <a:r>
              <a:rPr lang="zh-CN" altLang="en-US" sz="24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en-US" altLang="zh-CN" sz="2400" b="1" dirty="0">
              <a:solidFill>
                <a:srgbClr val="019FF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数据来源</a:t>
            </a:r>
            <a:r>
              <a:rPr lang="zh-CN" altLang="en-US" sz="24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：“</a:t>
            </a:r>
            <a:r>
              <a:rPr lang="zh-CN" altLang="en-US" sz="2400" b="1" dirty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电数宝</a:t>
            </a:r>
            <a:r>
              <a:rPr lang="zh-CN" altLang="en-US" sz="24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”电商大数据库（</a:t>
            </a:r>
            <a:r>
              <a:rPr lang="en-US" altLang="zh-CN" sz="2400" b="1" dirty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DATA.100EC.CN</a:t>
            </a:r>
            <a:r>
              <a:rPr lang="zh-CN" altLang="en-US" sz="2400" b="1" dirty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400" b="1" dirty="0">
              <a:solidFill>
                <a:srgbClr val="019FF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13" y="4051493"/>
            <a:ext cx="1663052" cy="169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8"/>
          <p:cNvSpPr txBox="1"/>
          <p:nvPr/>
        </p:nvSpPr>
        <p:spPr>
          <a:xfrm>
            <a:off x="0" y="2465070"/>
            <a:ext cx="1219199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2024</a:t>
            </a:r>
            <a:r>
              <a:rPr lang="zh-CN" altLang="en-US" sz="4000" b="1" dirty="0" smtClean="0">
                <a:solidFill>
                  <a:srgbClr val="019FFC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年度中国电子商务用户体验与投诉监测报告</a:t>
            </a:r>
            <a:endParaRPr sz="4000" b="1" dirty="0">
              <a:solidFill>
                <a:srgbClr val="019FF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一、整体数据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8977" y="1058347"/>
            <a:ext cx="60007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1.4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投诉地区分布：沿海省份投诉占比更多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7331409" y="972168"/>
            <a:ext cx="4858686" cy="5507666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636496" y="1095000"/>
            <a:ext cx="4149963" cy="498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年“全国十大热点网络消费投诉地区”分别为：广东省（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22.43%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）、河北省（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6.65%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）、江苏省（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6.37%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）、浙江省（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9.80%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）、山东省（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6.27%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）、河南省（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6.02%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）、福建省（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4.76%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）、北京市（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3.22%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）、湖北省（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3.02%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）、上海市（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2.83%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网络消费投诉主要集中地区为广东省、浙江省、江苏省等沿海城市，随着经济的发展，网络购物、在线服务等网络消费形式在这些地区尤为普及，因此消费者在网络消费中遇到的问题和纠纷也相对较多，导致投诉量上升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40" y="1736090"/>
            <a:ext cx="6724650" cy="453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一、整体数据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41497" y="1026597"/>
            <a:ext cx="64617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1.5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投诉金额分布：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0-5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万元价格区间投诉最多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7333615" y="313690"/>
            <a:ext cx="4858385" cy="632396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639226" y="380188"/>
            <a:ext cx="4149963" cy="6277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年全年，网络消费纠纷涉及金额在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0-5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万元区间的占比最高，为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37.84%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，其余分别为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0-100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元（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14.24%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100-500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元（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12.46%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1000-5000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元（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9.06%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500-1000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元（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5.94%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10000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元以上（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5.38%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5000-10000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元（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4.58%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5-10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万（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0.40%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10-20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万（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0.29%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20-50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万（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0.12%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100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万以上（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0.06%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50-100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万（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0.05%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）、未选择金额（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9.57%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）。</a:t>
            </a:r>
            <a:endParaRPr lang="en-US" alt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0-5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万元基本是电商商家的投诉，可见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电商平台上的商家面临着激烈的市场竞争和运营压力。当消费者提出退款、赔偿等要求时，商家可能会因为利润微薄而难以承受较大的经济损失，因此更容易产生纠纷。</a:t>
            </a:r>
            <a:endParaRPr lang="en-US" alt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340" y="1774825"/>
            <a:ext cx="6686550" cy="4531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一、整体数据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8977" y="1058347"/>
            <a:ext cx="66128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1.6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投诉用户性别分布：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男性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投诉占比反超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女性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7333615" y="2054225"/>
            <a:ext cx="4858385" cy="395732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624621" y="2175655"/>
            <a:ext cx="4149963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年女性用户投诉比例为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26.44%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，男性用户投诉比例为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73.56%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，与前一年相比差距拉大。其中在商家投诉方面，男性用户远超女性。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男女在消费维权方面的差异可能源于多种因素，如消费习惯、对问题的敏感度、维权意识和行动能力等。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男性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用户在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商家投诉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中的高投诉率可能反映了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他们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在这些问题上更加敏感和积极。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5805" y="1580515"/>
            <a:ext cx="6231255" cy="5064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一、整体数据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8977" y="1058347"/>
            <a:ext cx="70751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1.7 TOP20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热点投诉问题：任意仅退款位列投诉榜首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6887688" y="1674421"/>
            <a:ext cx="5304312" cy="4987636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268968" y="1774953"/>
            <a:ext cx="4542511" cy="4554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年，全国网络消费热点投诉问题主要为任意仅退款（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25.04%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）、退款问题（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20.02%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）、商品质量（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5.92%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）、过度维护消费者（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5.14%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）、网络欺诈（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4.61%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）、霸王条款（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4.58%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）、售后服务（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4.15%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）、任意罚款（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3.19%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）、网络售假（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3.12%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）、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冻结商家资金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2.26%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）。</a:t>
            </a:r>
            <a:endParaRPr lang="en-US" alt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其中，任意仅退款、退款问题、商品质量位列热点投诉问题前三，是网络消费的常见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雷区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。此外，任意罚款、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冻结商家资金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也进入投诉榜前十，可见当前电商平台商家的困境也逐渐走向台前。</a:t>
            </a:r>
            <a:endParaRPr lang="en-US" alt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70" y="2018665"/>
            <a:ext cx="6485255" cy="4392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19779" y="2133460"/>
            <a:ext cx="2453640" cy="2453640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077730" y="3853506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MH_Others_1"/>
          <p:cNvSpPr txBox="1"/>
          <p:nvPr>
            <p:custDataLst>
              <p:tags r:id="rId1"/>
            </p:custDataLst>
          </p:nvPr>
        </p:nvSpPr>
        <p:spPr>
          <a:xfrm>
            <a:off x="1668865" y="2436359"/>
            <a:ext cx="3955467" cy="1543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二</a:t>
            </a:r>
            <a:endParaRPr lang="en-US" altLang="zh-CN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数字零售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TextBox 58"/>
          <p:cNvSpPr txBox="1">
            <a:spLocks noChangeArrowheads="1"/>
          </p:cNvSpPr>
          <p:nvPr/>
        </p:nvSpPr>
        <p:spPr bwMode="auto">
          <a:xfrm>
            <a:off x="5624491" y="314424"/>
            <a:ext cx="4687413" cy="56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>
                <a:solidFill>
                  <a:srgbClr val="FCFCF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endParaRPr lang="en-US" altLang="zh-CN" sz="2400" b="1" dirty="0" smtClean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数字零售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TOP10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投诉问题类型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数字零售消费评级榜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跨境电商消费评级榜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综合电商消费评级榜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二手电商消费评级榜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生鲜电商消费投诉榜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社交电商消费投诉榜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品牌电商消费投诉榜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lvl="0" indent="0" algn="l">
              <a:lnSpc>
                <a:spcPct val="120000"/>
              </a:lnSpc>
              <a:buFont typeface="Wingdings" panose="05000000000000000000" charset="0"/>
              <a:buNone/>
            </a:pPr>
            <a:endParaRPr lang="zh-CN" altLang="zh-CN" sz="2000" b="1" dirty="0">
              <a:solidFill>
                <a:schemeClr val="tx1"/>
              </a:solidFill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二、数字零售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8553" y="1164638"/>
            <a:ext cx="48333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2.1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数字零售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TOP10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投诉问题类型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176530" y="1969770"/>
            <a:ext cx="4815205" cy="472884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439420" y="1969770"/>
            <a:ext cx="4144010" cy="4554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数字零售投诉问题类型排名前十的分别是：任意仅退款、退款问题、过度维护消费者、商品质量、任意罚款、售后服务、网络售假、网络欺诈、冻结商家资金、霸王条款。</a:t>
            </a:r>
            <a:endParaRPr lang="en-US" alt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任意仅退款”和“过度维护消费者”排在前两位，表明在数字零售环境中，消费者权益保护机制可能存在过度倾向，导致商家面临不合理的退款要求。这既可能源于消费者保护政策的过于严格，也可能与平台在处理纠纷时倾向于保护消费者有关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68570" y="1919605"/>
            <a:ext cx="6978650" cy="4704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二、数字零售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8554" y="1022135"/>
            <a:ext cx="35521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2.2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数字零售消费评级榜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235585" y="1758950"/>
            <a:ext cx="4497070" cy="472821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504122" y="2023038"/>
            <a:ext cx="3869303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“2024年全国数字零售消费评级榜”中，途虎养车、找靓机、苏宁易购、蘑菇街、转转、微拍堂、有赞、唯品会、抖音、红布林获“建议下单”评级；小红书、万表网、国美等获“不建议下单”评级；淘宝、店宝宝、交易猫、天猫、闲鱼、盒马、叮咚买菜、孔夫子旧书网、快手、拍机堂、爱回收、抖店、阿里巴巴、美团优选、朴朴超市、微店、二三良作、微信视频号等获“不予评级”评级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88230" y="1718310"/>
            <a:ext cx="7152005" cy="476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二、数字零售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2928" y="1188390"/>
            <a:ext cx="359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2.3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跨境电商消费评级榜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471869" y="1816924"/>
            <a:ext cx="4497337" cy="4085606"/>
            <a:chOff x="0" y="0"/>
            <a:chExt cx="4590" cy="6799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0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40118" y="1991452"/>
            <a:ext cx="3869303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据“电数宝”数据显示，在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年全国跨境电商消费评级榜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中，shopee获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建议下单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；寺库、考拉海购、洋码头获“不建议下单”评级；天猫国际、别样、识季、全球速卖通、中免日上获“不予评级”。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此外，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Lazada、敦煌网、temu、亚马逊、海淘免税店、海带官网、熊猫生活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等也入选投诉榜。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8155" y="488315"/>
            <a:ext cx="6209030" cy="621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二、数字零售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2928" y="1188390"/>
            <a:ext cx="35521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2.4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综合电商消费评级榜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378524" y="2013222"/>
            <a:ext cx="4497337" cy="4096987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646963" y="2422593"/>
            <a:ext cx="3869303" cy="326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在“2024年全国综合电商消费评级榜”中，苏宁易购、唯品会获“建议下单”评级；小红书、国美等获“不建议下单”评级；淘宝、天猫、阿里巴巴、二三良作、微信视频号获“不予评级”。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2024年全国综合电商用户投诉问题类型主要包括任意仅退款、退款问题、商品质量等。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23" descr="e8388ff11a01c80eadcf9827d67436d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9795" y="560070"/>
            <a:ext cx="5621020" cy="614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二、数字零售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2928" y="1188390"/>
            <a:ext cx="35521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2.5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二手电商消费评级榜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471805" y="1816735"/>
            <a:ext cx="4780915" cy="445135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16280" y="1919605"/>
            <a:ext cx="4135120" cy="443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入选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二手电商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投诉榜的依次为：闲鱼、转转、拍机堂、红布林、爱回收、找靓机、孔夫子旧书网、95分球鞋交易平台。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而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在“202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年全国二手电商消费评级榜”中，找靓机、转转、红布林获“建议下单”评级；闲鱼、孔夫子旧书网、拍机堂、爱回收获“不予评级”。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此外，商品质量、退款问题、网络欺诈是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年全国二手电商用户投诉前三大问题类型。</a:t>
            </a:r>
            <a:endParaRPr lang="en-US" alt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69585" y="983615"/>
            <a:ext cx="6374130" cy="571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>
            <a:off x="4758074" y="753893"/>
            <a:ext cx="713428" cy="713428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459230" y="3039110"/>
            <a:ext cx="952500" cy="952500"/>
            <a:chOff x="2459" y="5390"/>
            <a:chExt cx="1500" cy="1500"/>
          </a:xfrm>
        </p:grpSpPr>
        <p:sp>
          <p:nvSpPr>
            <p:cNvPr id="25" name="椭圆 24"/>
            <p:cNvSpPr/>
            <p:nvPr/>
          </p:nvSpPr>
          <p:spPr>
            <a:xfrm>
              <a:off x="3552" y="6533"/>
              <a:ext cx="302" cy="302"/>
            </a:xfrm>
            <a:prstGeom prst="ellipse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/>
            <p:cNvSpPr/>
            <p:nvPr/>
          </p:nvSpPr>
          <p:spPr>
            <a:xfrm>
              <a:off x="2459" y="5390"/>
              <a:ext cx="1500" cy="1500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639" y="5535"/>
              <a:ext cx="1176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01</a:t>
              </a:r>
              <a:endParaRPr lang="zh-CN" altLang="en-US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4869180" y="664744"/>
            <a:ext cx="2453640" cy="2453640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MH_Others_1"/>
          <p:cNvSpPr txBox="1"/>
          <p:nvPr>
            <p:custDataLst>
              <p:tags r:id="rId1"/>
            </p:custDataLst>
          </p:nvPr>
        </p:nvSpPr>
        <p:spPr>
          <a:xfrm>
            <a:off x="4160902" y="1467321"/>
            <a:ext cx="3955467" cy="8479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报告声明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359910" y="3416300"/>
            <a:ext cx="952500" cy="952500"/>
            <a:chOff x="6742" y="5420"/>
            <a:chExt cx="1500" cy="1500"/>
          </a:xfrm>
        </p:grpSpPr>
        <p:sp>
          <p:nvSpPr>
            <p:cNvPr id="9" name="椭圆 8"/>
            <p:cNvSpPr/>
            <p:nvPr/>
          </p:nvSpPr>
          <p:spPr>
            <a:xfrm>
              <a:off x="6742" y="5420"/>
              <a:ext cx="1500" cy="1500"/>
            </a:xfrm>
            <a:prstGeom prst="ellipse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904" y="5564"/>
              <a:ext cx="1176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02</a:t>
              </a:r>
              <a:endParaRPr lang="zh-CN" altLang="en-US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7857" y="6533"/>
              <a:ext cx="302" cy="302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081520" y="3589020"/>
            <a:ext cx="952500" cy="952500"/>
            <a:chOff x="10670" y="5420"/>
            <a:chExt cx="1500" cy="1500"/>
          </a:xfrm>
        </p:grpSpPr>
        <p:sp>
          <p:nvSpPr>
            <p:cNvPr id="14" name="椭圆 13"/>
            <p:cNvSpPr/>
            <p:nvPr/>
          </p:nvSpPr>
          <p:spPr>
            <a:xfrm>
              <a:off x="10670" y="5420"/>
              <a:ext cx="1500" cy="1500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787" y="5564"/>
              <a:ext cx="1176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03</a:t>
              </a:r>
              <a:endParaRPr lang="zh-CN" altLang="en-US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11837" y="6533"/>
              <a:ext cx="302" cy="302"/>
            </a:xfrm>
            <a:prstGeom prst="ellipse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485630" y="3170555"/>
            <a:ext cx="952500" cy="952500"/>
            <a:chOff x="14474" y="5380"/>
            <a:chExt cx="1500" cy="1500"/>
          </a:xfrm>
        </p:grpSpPr>
        <p:sp>
          <p:nvSpPr>
            <p:cNvPr id="19" name="椭圆 18"/>
            <p:cNvSpPr/>
            <p:nvPr/>
          </p:nvSpPr>
          <p:spPr>
            <a:xfrm>
              <a:off x="14474" y="5380"/>
              <a:ext cx="1500" cy="1500"/>
            </a:xfrm>
            <a:prstGeom prst="ellipse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4636" y="5525"/>
              <a:ext cx="1176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04</a:t>
              </a:r>
              <a:endParaRPr lang="zh-CN" altLang="en-US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5" name="椭圆 34"/>
            <p:cNvSpPr/>
            <p:nvPr/>
          </p:nvSpPr>
          <p:spPr>
            <a:xfrm>
              <a:off x="15600" y="6533"/>
              <a:ext cx="302" cy="302"/>
            </a:xfrm>
            <a:prstGeom prst="ellipse">
              <a:avLst/>
            </a:prstGeom>
            <a:solidFill>
              <a:schemeClr val="accent1">
                <a:lumMod val="5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415738" y="4301702"/>
            <a:ext cx="2905259" cy="2353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、本报告相关知识产权归发布方所有，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任何企业、机构、媒体等单位及个人引用本报告数据、内容，均请注明：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“根据网经社电子商务研究中心发布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《2024</a:t>
            </a:r>
            <a:r>
              <a:rPr lang="zh-CN" altLang="en-US" sz="1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年度中国电子商务用户体验与投诉监测报告</a:t>
            </a:r>
            <a:r>
              <a:rPr lang="en-US" altLang="zh-CN" sz="1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，不得篡改、曲解报告内容。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02754" y="4666793"/>
            <a:ext cx="2453639" cy="1980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4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en-US" dirty="0"/>
              <a:t>、本报告仅为参考研究资料，不构成投资、决策等任何建议，由此带来的风险请慎重考虑，网经社及其所属主体不承担因使用本报告信息而产生的任何责任。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6522465" y="4817935"/>
            <a:ext cx="2016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4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dirty="0"/>
              <a:t>3</a:t>
            </a:r>
            <a:r>
              <a:rPr lang="zh-CN" altLang="en-US" dirty="0"/>
              <a:t>、报告涉及金额单位除特殊标注外，均默认为元（人民币）。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8905083" y="4448743"/>
            <a:ext cx="2905260" cy="688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4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altLang="zh-CN" dirty="0"/>
              <a:t>4</a:t>
            </a:r>
            <a:r>
              <a:rPr lang="zh-CN" altLang="en-US" dirty="0"/>
              <a:t>、数据来源：网经社“电数宝”。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DATA.100EC.CN</a:t>
            </a:r>
            <a:r>
              <a:rPr lang="zh-CN" altLang="en-US" dirty="0"/>
              <a:t>）。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二、数字零售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2928" y="1188390"/>
            <a:ext cx="35521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2.6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生鲜电商消费投诉榜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434340" y="2189480"/>
            <a:ext cx="4497070" cy="409638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646773" y="2381342"/>
            <a:ext cx="3869303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年入选生鲜电商消费投诉榜的依次为：美团优选、盒马鲜生、叮咚买菜、朴朴超市、花礼网、年丰大当家、美菜网。此前，永辉超市、多点、我厨、大润发优鲜、利淘网等生鲜电商平台也遭遇过类似投诉。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此外，商品质量、退款问题、发货问题是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年全国生鲜电商用户投诉前三大问题类型。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85740" y="1816735"/>
            <a:ext cx="6588760" cy="484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二、数字零售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2928" y="1188390"/>
            <a:ext cx="35521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2.7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社交电商消费投诉榜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471805" y="2169795"/>
            <a:ext cx="4497070" cy="410019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40118" y="2286727"/>
            <a:ext cx="3869303" cy="427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年入选社交电商投诉榜的依次为：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蜂享家、一直娱、淘粉吧、萌推、饷店小程序。此前，云集、爱库存APP、全民严选、达令家、斑马会员、nice、斑马会员、甩甩买、实惠喵等社交电商平台也遭遇过类似投诉。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此外，商品质量、退换货难是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年全国社交电商用户投诉两大问题类型。</a:t>
            </a:r>
            <a:endParaRPr lang="en-US" alt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26075" y="1771015"/>
            <a:ext cx="6531610" cy="4700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二、数字零售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2928" y="1188390"/>
            <a:ext cx="35521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2.8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品牌电商消费投诉榜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327025" y="1966595"/>
            <a:ext cx="4402455" cy="331978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603885" y="2200275"/>
            <a:ext cx="3704590" cy="283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年入选品牌电商投诉榜的依次为：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网易严选、小米商城、小米有品、华为商城、荣耀商城、OPPO、华硕商城、海信商城、元气玛特。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此外，前三大用户投诉问题类型为：商品质量、退款问题、售后服务。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2085" y="1245235"/>
            <a:ext cx="6581775" cy="5052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19779" y="2133460"/>
            <a:ext cx="2453640" cy="2453640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077730" y="3853506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MH_Others_1"/>
          <p:cNvSpPr txBox="1"/>
          <p:nvPr>
            <p:custDataLst>
              <p:tags r:id="rId1"/>
            </p:custDataLst>
          </p:nvPr>
        </p:nvSpPr>
        <p:spPr>
          <a:xfrm>
            <a:off x="1668865" y="2436359"/>
            <a:ext cx="3955467" cy="1543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三</a:t>
            </a:r>
            <a:endParaRPr lang="en-US" altLang="zh-CN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数字生活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TextBox 58"/>
          <p:cNvSpPr txBox="1">
            <a:spLocks noChangeArrowheads="1"/>
          </p:cNvSpPr>
          <p:nvPr/>
        </p:nvSpPr>
        <p:spPr bwMode="auto">
          <a:xfrm>
            <a:off x="5667869" y="1"/>
            <a:ext cx="5860641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>
                <a:solidFill>
                  <a:srgbClr val="FCFCF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数字生活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TOP10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投诉问题类型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数字生活消费评级榜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在线旅游消费评级榜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餐饮外卖消费评级榜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移动出行消费投诉榜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endParaRPr lang="zh-CN" altLang="zh-CN" sz="2000" b="1" dirty="0">
              <a:solidFill>
                <a:schemeClr val="tx1"/>
              </a:solidFill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三、数字生活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8553" y="1164638"/>
            <a:ext cx="4677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3.1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数字生活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TOP10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投诉问题类型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176530" y="2399665"/>
            <a:ext cx="4497070" cy="392620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434396" y="2532242"/>
            <a:ext cx="3869303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数字生活投诉问题类型排名前十的分别是：退款问题、霸王条款、订单问题、售后服务、网络欺诈、商品质量、客服问题、恶意罚款、高额退票费、退换货难。</a:t>
            </a:r>
            <a:endParaRPr lang="en-US" alt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其中，退款问题占比高达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37.86%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其次为霸王条款，占比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18.37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%；排在第三的是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订单问题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，占比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6.15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%。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51425" y="1947545"/>
            <a:ext cx="6817995" cy="4620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三、数字生活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1058" y="1045885"/>
            <a:ext cx="359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3.2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数字生活消费评级榜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1117600" y="1697990"/>
            <a:ext cx="4565015" cy="447484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1418967" y="2053395"/>
            <a:ext cx="3869303" cy="3538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在“2024年全国数字生活消费评级榜”中，万师傅、BOSS直聘、去哪儿、鲁班到家、同程旅行、智行、美团、获“建议下单”评级；携程获 “谨慎下单”评级；啄木鸟家庭维修、联联周边游、走着瞧旅行、飞猪等获“不建议下单”评级；滴滴出行、饿了么、大麦网、58同城、大河票务网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猫眼电影、智联招聘、高德等获“不予评级”评级。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03060" y="22225"/>
            <a:ext cx="4896485" cy="6753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三、数字生活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1058" y="1045885"/>
            <a:ext cx="359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3.3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在线旅游消费评级榜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268605" y="1673860"/>
            <a:ext cx="4935220" cy="455866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549910" y="1947545"/>
            <a:ext cx="4161155" cy="3846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在“2024年全国在线旅游平台消费评级榜”中，去哪儿、同程旅行获“建议下单”，飞猪、走着瞧旅行、联联周边游获“不建议下单”。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此外，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途家、侠侣亲子游、高铁管家、马蜂窝、骑驴游、旅划算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也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入选在线旅游投诉榜。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退款问题、霸王条款、网络欺诈是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年全国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在线旅游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用户投诉前三大问题类型。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3075" y="1212215"/>
            <a:ext cx="6484620" cy="5482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三、数字生活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1058" y="1307142"/>
            <a:ext cx="35521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3.4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餐饮外卖消费投诉榜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258445" y="2249170"/>
            <a:ext cx="4497070" cy="371983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526982" y="2422437"/>
            <a:ext cx="3869303" cy="326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据“电数宝”数据显示，入选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年餐饮外卖投诉榜的依次为：美团、饿了么、大众点评、京东到家。此前，21cake、肯德基等餐饮外卖平台也遭遇过类似投诉。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年全国餐饮外卖消费评级榜其中，美团获“建议下单”评级；饿了么获“不予评级”。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7930" y="2042795"/>
            <a:ext cx="6991350" cy="4312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三、数字生活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31058" y="1212140"/>
            <a:ext cx="359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3.5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移动出行消费投诉榜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283210" y="2363470"/>
            <a:ext cx="4497070" cy="359727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480627" y="2502447"/>
            <a:ext cx="3869303" cy="326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据“电数宝”数据显示，入选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年移动出行投诉榜的有：智行、高德、滴滴出行、T3出行、哈啰出行、曹操出行、嘀嗒出行。此外在2023年还有青桔、联动云等平台被投诉。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在“2024年全国移动出行平台消费评级榜”中，智行获“建议下单”评级；滴滴出行、高德获“不予评级”。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7445" y="1376680"/>
            <a:ext cx="7125970" cy="4999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280063" y="1971304"/>
            <a:ext cx="2723985" cy="2663297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077730" y="3853506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MH_Others_1"/>
          <p:cNvSpPr txBox="1"/>
          <p:nvPr>
            <p:custDataLst>
              <p:tags r:id="rId1"/>
            </p:custDataLst>
          </p:nvPr>
        </p:nvSpPr>
        <p:spPr>
          <a:xfrm>
            <a:off x="1668865" y="2436359"/>
            <a:ext cx="3955467" cy="1543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四</a:t>
            </a:r>
            <a:endParaRPr lang="en-US" altLang="zh-CN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电商服务商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TextBox 58"/>
          <p:cNvSpPr txBox="1">
            <a:spLocks noChangeArrowheads="1"/>
          </p:cNvSpPr>
          <p:nvPr/>
        </p:nvSpPr>
        <p:spPr bwMode="auto">
          <a:xfrm>
            <a:off x="5739120" y="1652268"/>
            <a:ext cx="58606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>
                <a:solidFill>
                  <a:srgbClr val="FCFCF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电商服务商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TOP10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投诉问题类型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零售电商服务商消费评级榜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物流科技消费投诉榜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金融科技消费投诉榜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lvl="0" indent="0" algn="l">
              <a:lnSpc>
                <a:spcPct val="120000"/>
              </a:lnSpc>
              <a:buFont typeface="Wingdings" panose="05000000000000000000" charset="0"/>
              <a:buNone/>
            </a:pPr>
            <a:endParaRPr lang="zh-CN" altLang="zh-CN" sz="2000" b="1" dirty="0">
              <a:solidFill>
                <a:schemeClr val="tx1"/>
              </a:solidFill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/>
        </p:nvSpPr>
        <p:spPr>
          <a:xfrm>
            <a:off x="1244537" y="2582693"/>
            <a:ext cx="713428" cy="713428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355643" y="2493544"/>
            <a:ext cx="2453640" cy="2453640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MH_Others_1"/>
          <p:cNvSpPr txBox="1"/>
          <p:nvPr>
            <p:custDataLst>
              <p:tags r:id="rId1"/>
            </p:custDataLst>
          </p:nvPr>
        </p:nvSpPr>
        <p:spPr>
          <a:xfrm>
            <a:off x="604729" y="3300809"/>
            <a:ext cx="3955467" cy="8479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报告声明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58114" y="1503538"/>
            <a:ext cx="73581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、发布渠道：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）网经社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  <a:hlinkClick r:id="rId2"/>
              </a:rPr>
              <a:t>WWW.100EC.CN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数字经济门户网站及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电商周刊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》《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数字零售月刊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》《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跨境电商月刊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》《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移动出行月刊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数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百万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EDM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订阅用户）；（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）网经社入驻自媒体平台（覆盖数千万数字经济相关群体）；（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3000+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实名认证的记者库媒体采用（覆盖数亿级数字经济用户受众）。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52434" y="3792284"/>
            <a:ext cx="8014377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、联系我们</a:t>
            </a:r>
            <a:r>
              <a:rPr lang="zh-CN" altLang="en-US" sz="1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B2C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@netsun.com。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我们专注报道、研究、服务于数字经济，重点关注：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</a:rPr>
              <a:t>数字零售、数字产业、数字生活、数字贸易、数字教育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等细分领域，</a:t>
            </a:r>
            <a:r>
              <a:rPr lang="zh-CN" altLang="en-US" sz="1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十七年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如一日专注推动制造业、零售业、服务业、农业、物流业、进出口，推动新制造、新零售、新贸易、新服务、新物流、新农业、新消费等新型经济生态圈的建立。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欢迎各数字经济及相关机构，开展个性化定制，包括不限于：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平台年度用户画像与大数据报告、公司案例研究专题研究报告、公司与竞对研究分析投资价值、平台合规性审查报告，以及公司所在细分行业关于平台模式、物流网络、用户体验、财务分析、投融资、行业影响力、用户满意度、用户体验评测、平台界面与功能服务评测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等细分维度平台大数据报告或行业报告。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269998" y="369547"/>
            <a:ext cx="952500" cy="952500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7188008" y="461010"/>
            <a:ext cx="1116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05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959623" y="1039129"/>
            <a:ext cx="191910" cy="19191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7352306" y="2755570"/>
            <a:ext cx="952500" cy="95250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432280" y="2846464"/>
            <a:ext cx="8098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</a:rPr>
              <a:t>06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8030663" y="3424517"/>
            <a:ext cx="191910" cy="191910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四、电商服务商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8553" y="1164638"/>
            <a:ext cx="4987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4.1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电商服务商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TOP10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投诉问题类型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201930" y="2141855"/>
            <a:ext cx="4497070" cy="407225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470591" y="2307452"/>
            <a:ext cx="3869303" cy="3692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电商服务商投诉问题类型排名前十的分别是：退款问题、网络欺诈、售后服务、商品质量、网络售假、虚假促销、退换货难、霸王条款、订单问题、退店保证金不退还。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其中，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退款问题占比最高，达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40.80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%；其次为网络欺诈，占比10.4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%；排在第三的是售后服务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和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商品质量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，占比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均为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8.8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0935" y="1781175"/>
            <a:ext cx="7134860" cy="4844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四、电商服务商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10424" y="1081512"/>
            <a:ext cx="44704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4.2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零售电商服务商消费投诉榜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405765" y="1934845"/>
            <a:ext cx="4497070" cy="447421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622766" y="2106626"/>
            <a:ext cx="3869303" cy="427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年入选零售电商服务商投诉榜的依次为：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有赞、微店、店宝宝、蝉妈妈、微盟、小鹅通、蜂雷。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在“202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年全国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零售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电商服务商消费评级榜”中，有赞获“建议下单”评级；店宝宝、微店获“不予评级”。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此外，用户投诉问题类型主要包括退款问题、网络欺诈、售后服务、商品质量、网络售假。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2085" y="1710690"/>
            <a:ext cx="6622415" cy="4810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34275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四、电商服务商</a:t>
            </a:r>
            <a:endParaRPr lang="zh-CN" altLang="en-US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2928" y="1188390"/>
            <a:ext cx="359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4.3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物流科技消费投诉榜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434340" y="1895475"/>
            <a:ext cx="4497070" cy="390334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680362" y="2216579"/>
            <a:ext cx="3869303" cy="2830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年入选物流科技投诉榜的依次为：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顺丰速运、韵达快递、货拉拉、京东物流、申通快递、圆通、菜鸟裹裹、中通快递、达达、59转运、极兔速递等。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此外，前三大用户投诉问题类型主要包括：物流问题、订单问题、退款问题。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8085" y="1649730"/>
            <a:ext cx="7116445" cy="4802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四、电商服务商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52928" y="1188390"/>
            <a:ext cx="3591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4.4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金融科技消费投诉榜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471805" y="2007235"/>
            <a:ext cx="4497070" cy="470789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40687" y="2007029"/>
            <a:ext cx="3869303" cy="4707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年入选金融科技投诉榜的有：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为分期乐、支付宝、来分期、拍拍贷、京东金融、你我贷、马上金融、360借条、玖富万卡、中信银行、云闪付、建行善融商城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在“2024年金融科技消费评级榜”中，支付宝、来分期、拍拍贷获“不予评级”；分期乐获“不建议下单”评级。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此外，前三大用户投诉问题类型主要包括：信息泄露、网络欺诈、霸王条款。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28260" y="2007235"/>
            <a:ext cx="6904355" cy="4589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280063" y="1971304"/>
            <a:ext cx="2723985" cy="2663297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077730" y="3853506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MH_Others_1"/>
          <p:cNvSpPr txBox="1"/>
          <p:nvPr>
            <p:custDataLst>
              <p:tags r:id="rId1"/>
            </p:custDataLst>
          </p:nvPr>
        </p:nvSpPr>
        <p:spPr>
          <a:xfrm>
            <a:off x="1668865" y="2436359"/>
            <a:ext cx="3955467" cy="1543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五</a:t>
            </a:r>
            <a:endParaRPr lang="en-US" altLang="zh-CN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热点投诉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TextBox 58"/>
          <p:cNvSpPr txBox="1">
            <a:spLocks noChangeArrowheads="1"/>
          </p:cNvSpPr>
          <p:nvPr/>
        </p:nvSpPr>
        <p:spPr bwMode="auto">
          <a:xfrm>
            <a:off x="5739120" y="1652268"/>
            <a:ext cx="5860641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>
                <a:solidFill>
                  <a:srgbClr val="FCFCF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315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”网络消费维权十大舆情热点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电子商务投诉十大典型案例</a:t>
            </a:r>
            <a:endParaRPr lang="zh-CN" altLang="zh-CN" sz="2000" b="1" dirty="0">
              <a:solidFill>
                <a:schemeClr val="tx1"/>
              </a:solidFill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3751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五、热点投诉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8553" y="1164638"/>
            <a:ext cx="55435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5.1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315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”网络消费维权十大舆情热点</a:t>
            </a:r>
            <a:endParaRPr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203200" y="2224405"/>
            <a:ext cx="6600190" cy="428879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588645" y="2307590"/>
            <a:ext cx="5695950" cy="4123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值此315来临之际，“电诉宝”发布2025年“315”网络消费维权十大舆情热点预测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，包括：</a:t>
            </a:r>
            <a:endParaRPr 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主播夸大其词？直播电商虚假宣传问题依旧严峻在家被偷窥？智能家居隐私泄露问题引发关注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“美托”精准“围猎”目标顾客 医美行业乱象丛生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“职业闭店人”层出不穷 预付式消费何时休？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外卖打包费不透明 消费者直呼“太贵”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标价与实际不同？警惕网络消费欺诈行为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售后服务差强人意 消费者维权之路漫长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“先用后付”关闭不易 消费者担心随意扣钱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食品质量不达标？网购食品安全“任重道远”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；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新能源汽车续航与售后问题频发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5830" y="285115"/>
            <a:ext cx="4084320" cy="628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3751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</a:t>
            </a:r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热点投诉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8553" y="1164638"/>
            <a:ext cx="447040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5.2 </a:t>
            </a:r>
            <a:r>
              <a:rPr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电子商务投诉十大典型案例</a:t>
            </a:r>
            <a:endParaRPr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203200" y="2224405"/>
            <a:ext cx="5219065" cy="428879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470535" y="2307590"/>
            <a:ext cx="4427855" cy="4123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电子商务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领域，据“电诉宝”受理用户维权案例，我们从中选取十大典型投诉案例，涉及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小红书、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BOSS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直聘、店宝宝、智行、转转、微拍堂、快手、爱回收、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keep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、去哪儿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这些投诉案例涵盖了社交电商、招聘平台、开店软件、在线旅游、二手交易、文玩拍卖、短视频平台以及健康运动类APP等多个电子商务细分领域。往往涉及商品或服务质量问题、虚假宣传、误导消费、售后服务不到位等问题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51575" y="1164590"/>
            <a:ext cx="5754370" cy="5579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161923" y="1106904"/>
            <a:ext cx="89028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6.1 2025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年第十四届网络消费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315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调查行动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490" y="2239645"/>
            <a:ext cx="7020560" cy="38696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0" y="577215"/>
            <a:ext cx="4620260" cy="610806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877579" y="263263"/>
            <a:ext cx="2937510" cy="755650"/>
          </a:xfrm>
          <a:prstGeom prst="rect">
            <a:avLst/>
          </a:prstGeom>
        </p:spPr>
        <p:txBody>
          <a:bodyPr wrap="none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3600" b="1" dirty="0" smtClean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六、报告附录</a:t>
            </a:r>
            <a:endParaRPr lang="zh-CN" altLang="en-US" sz="3600" b="1" dirty="0"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69423" y="480366"/>
            <a:ext cx="25421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6.2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关于我们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30"/>
          <p:cNvSpPr txBox="1"/>
          <p:nvPr/>
        </p:nvSpPr>
        <p:spPr>
          <a:xfrm>
            <a:off x="434290" y="1366759"/>
            <a:ext cx="6434993" cy="45700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44145" indent="385445" fontAlgn="auto">
              <a:lnSpc>
                <a:spcPct val="150000"/>
              </a:lnSpc>
            </a:pPr>
            <a:r>
              <a:rPr lang="zh-CN" altLang="en-US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浙江网经社信息科技公司拥有</a:t>
            </a:r>
            <a:r>
              <a:rPr lang="en-US" altLang="zh-CN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18</a:t>
            </a:r>
            <a:r>
              <a:rPr lang="zh-CN" altLang="en-US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年历史，提供媒体平台、专业智库以及金融</a:t>
            </a:r>
            <a:r>
              <a:rPr lang="en-US" altLang="zh-CN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/</a:t>
            </a:r>
            <a:r>
              <a:rPr lang="zh-CN" altLang="en-US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融资三大服务，致力于打造大数据驱动的</a:t>
            </a:r>
            <a:r>
              <a:rPr lang="zh-CN" altLang="en-US" b="1" kern="200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“中国领先的数字经济新媒体”</a:t>
            </a:r>
            <a:r>
              <a:rPr lang="zh-CN" altLang="en-US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。</a:t>
            </a:r>
            <a:endParaRPr lang="zh-CN" altLang="en-US" b="1" kern="200" dirty="0">
              <a:latin typeface="黑体" panose="02010609060101010101" pitchFamily="49" charset="-122"/>
              <a:ea typeface="黑体" panose="02010609060101010101" pitchFamily="49" charset="-122"/>
              <a:cs typeface="方正兰亭粗黑简体" panose="02000000000000000000" charset="-122"/>
            </a:endParaRPr>
          </a:p>
          <a:p>
            <a:pPr marL="144145" indent="385445" fontAlgn="auto">
              <a:lnSpc>
                <a:spcPct val="150000"/>
              </a:lnSpc>
            </a:pPr>
            <a:endParaRPr lang="zh-CN" altLang="en-US" b="1" kern="200" dirty="0">
              <a:latin typeface="黑体" panose="02010609060101010101" pitchFamily="49" charset="-122"/>
              <a:ea typeface="黑体" panose="02010609060101010101" pitchFamily="49" charset="-122"/>
              <a:cs typeface="方正兰亭粗黑简体" panose="02000000000000000000" charset="-122"/>
            </a:endParaRPr>
          </a:p>
          <a:p>
            <a:pPr marL="144145" indent="385445" fontAlgn="auto">
              <a:lnSpc>
                <a:spcPct val="150000"/>
              </a:lnSpc>
            </a:pPr>
            <a:r>
              <a:rPr lang="zh-CN" altLang="en-US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公司总部位于杭州，系国内唯一拥有</a:t>
            </a:r>
            <a:r>
              <a:rPr lang="en-US" altLang="zh-CN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A</a:t>
            </a:r>
            <a:r>
              <a:rPr lang="zh-CN" altLang="en-US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股上市公司背景的数字经济媒体、智库和平台，母公司在全国拥有</a:t>
            </a:r>
            <a:r>
              <a:rPr lang="en-US" altLang="zh-CN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30</a:t>
            </a:r>
            <a:r>
              <a:rPr lang="zh-CN" altLang="en-US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个分支机构，实力雄厚，是我国数字经济行业的见证者与推动者。</a:t>
            </a:r>
            <a:endParaRPr lang="zh-CN" altLang="en-US" b="1" kern="200" dirty="0">
              <a:latin typeface="黑体" panose="02010609060101010101" pitchFamily="49" charset="-122"/>
              <a:ea typeface="黑体" panose="02010609060101010101" pitchFamily="49" charset="-122"/>
              <a:cs typeface="方正兰亭粗黑简体" panose="02000000000000000000" charset="-122"/>
            </a:endParaRPr>
          </a:p>
          <a:p>
            <a:pPr marL="144145" indent="385445" fontAlgn="auto">
              <a:lnSpc>
                <a:spcPct val="150000"/>
              </a:lnSpc>
            </a:pPr>
            <a:endParaRPr lang="zh-CN" altLang="en-US" b="1" kern="200" dirty="0">
              <a:latin typeface="黑体" panose="02010609060101010101" pitchFamily="49" charset="-122"/>
              <a:ea typeface="黑体" panose="02010609060101010101" pitchFamily="49" charset="-122"/>
              <a:cs typeface="方正兰亭粗黑简体" panose="02000000000000000000" charset="-122"/>
            </a:endParaRPr>
          </a:p>
          <a:p>
            <a:pPr marL="144145" indent="385445" fontAlgn="auto">
              <a:lnSpc>
                <a:spcPct val="150000"/>
              </a:lnSpc>
            </a:pPr>
            <a:r>
              <a:rPr lang="zh-CN" altLang="en-US" b="1" kern="200" dirty="0">
                <a:latin typeface="黑体" panose="02010609060101010101" pitchFamily="49" charset="-122"/>
                <a:ea typeface="黑体" panose="02010609060101010101" pitchFamily="49" charset="-122"/>
                <a:cs typeface="方正兰亭粗黑简体" panose="02000000000000000000" charset="-122"/>
              </a:rPr>
              <a:t>网经社在工信部、公安机关网站合法备案运行，服务客户覆盖各大互联网上市公司、独角兽，以及国家和各地政府部门，有口皆碑。 </a:t>
            </a:r>
            <a:endParaRPr lang="zh-CN" altLang="en-US" b="1" kern="200" dirty="0">
              <a:latin typeface="黑体" panose="02010609060101010101" pitchFamily="49" charset="-122"/>
              <a:ea typeface="黑体" panose="02010609060101010101" pitchFamily="49" charset="-122"/>
              <a:cs typeface="方正兰亭粗黑简体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87" y="539261"/>
            <a:ext cx="4668716" cy="6224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3"/>
          <p:cNvSpPr txBox="1"/>
          <p:nvPr/>
        </p:nvSpPr>
        <p:spPr>
          <a:xfrm>
            <a:off x="1415109" y="228597"/>
            <a:ext cx="25421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6.3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发展战略</a:t>
            </a:r>
            <a:endParaRPr lang="en-US" altLang="zh-CN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7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8155" y="766445"/>
            <a:ext cx="9359265" cy="6167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椭圆 31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Group 17"/>
          <p:cNvGrpSpPr/>
          <p:nvPr/>
        </p:nvGrpSpPr>
        <p:grpSpPr bwMode="auto">
          <a:xfrm>
            <a:off x="1733531" y="262485"/>
            <a:ext cx="8742199" cy="595468"/>
            <a:chOff x="160" y="0"/>
            <a:chExt cx="10129" cy="1133"/>
          </a:xfrm>
          <a:solidFill>
            <a:schemeClr val="accent1">
              <a:lumMod val="50000"/>
            </a:schemeClr>
          </a:solidFill>
        </p:grpSpPr>
        <p:sp>
          <p:nvSpPr>
            <p:cNvPr id="54" name="Rectangle 20"/>
            <p:cNvSpPr>
              <a:spLocks noChangeArrowheads="1"/>
            </p:cNvSpPr>
            <p:nvPr/>
          </p:nvSpPr>
          <p:spPr bwMode="auto">
            <a:xfrm>
              <a:off x="2160" y="0"/>
              <a:ext cx="6000" cy="102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 dirty="0"/>
            </a:p>
          </p:txBody>
        </p:sp>
        <p:sp>
          <p:nvSpPr>
            <p:cNvPr id="57" name="Line 23"/>
            <p:cNvSpPr>
              <a:spLocks noChangeShapeType="1"/>
            </p:cNvSpPr>
            <p:nvPr/>
          </p:nvSpPr>
          <p:spPr bwMode="auto">
            <a:xfrm>
              <a:off x="160" y="302"/>
              <a:ext cx="1414" cy="1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Line 24"/>
            <p:cNvSpPr>
              <a:spLocks noChangeShapeType="1"/>
            </p:cNvSpPr>
            <p:nvPr/>
          </p:nvSpPr>
          <p:spPr bwMode="auto">
            <a:xfrm>
              <a:off x="160" y="1132"/>
              <a:ext cx="1414" cy="1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Line 25"/>
            <p:cNvSpPr>
              <a:spLocks noChangeShapeType="1"/>
            </p:cNvSpPr>
            <p:nvPr/>
          </p:nvSpPr>
          <p:spPr bwMode="auto">
            <a:xfrm>
              <a:off x="1579" y="101"/>
              <a:ext cx="7251" cy="1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Line 26"/>
            <p:cNvSpPr>
              <a:spLocks noChangeShapeType="1"/>
            </p:cNvSpPr>
            <p:nvPr/>
          </p:nvSpPr>
          <p:spPr bwMode="auto">
            <a:xfrm>
              <a:off x="8836" y="278"/>
              <a:ext cx="1414" cy="1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Line 27"/>
            <p:cNvSpPr>
              <a:spLocks noChangeShapeType="1"/>
            </p:cNvSpPr>
            <p:nvPr/>
          </p:nvSpPr>
          <p:spPr bwMode="auto">
            <a:xfrm>
              <a:off x="8681" y="1132"/>
              <a:ext cx="1608" cy="1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Line 28"/>
            <p:cNvSpPr>
              <a:spLocks noChangeShapeType="1"/>
            </p:cNvSpPr>
            <p:nvPr/>
          </p:nvSpPr>
          <p:spPr bwMode="auto">
            <a:xfrm>
              <a:off x="1627" y="905"/>
              <a:ext cx="7251" cy="1"/>
            </a:xfrm>
            <a:prstGeom prst="line">
              <a:avLst/>
            </a:prstGeom>
            <a:grpFill/>
            <a:ln w="9525">
              <a:solidFill>
                <a:schemeClr val="bg2"/>
              </a:solidFill>
              <a:prstDash val="dash"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0" name="矩形 39"/>
          <p:cNvSpPr/>
          <p:nvPr/>
        </p:nvSpPr>
        <p:spPr>
          <a:xfrm>
            <a:off x="3889136" y="321018"/>
            <a:ext cx="61237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网经社电子商务研究中心报告发布计划</a:t>
            </a:r>
            <a:endParaRPr lang="zh-CN" altLang="en-US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6174740" y="1583055"/>
          <a:ext cx="5701030" cy="457517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506855"/>
                <a:gridCol w="4194175"/>
              </a:tblGrid>
              <a:tr h="354330">
                <a:tc rowSpan="1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</a:rPr>
                        <a:t>行业数据报告</a:t>
                      </a:r>
                      <a:endParaRPr lang="zh-CN" altLang="en-US" sz="120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effectLst/>
                        </a:rPr>
                        <a:t>报告名称</a:t>
                      </a:r>
                      <a:endParaRPr lang="zh-CN" altLang="zh-CN" sz="120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5473" marR="35473" marT="0" marB="0" anchor="ctr"/>
                </a:tc>
              </a:tr>
              <a:tr h="384175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电子商务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417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产业电商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290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跨境电商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417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网络零售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290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生鲜电商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417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二手电商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3540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直播电商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3540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物流科技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417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移动出行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2270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数字教育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84810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数字健康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市场数据报告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40360" y="1583055"/>
          <a:ext cx="5333365" cy="457581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196340"/>
                <a:gridCol w="4137025"/>
              </a:tblGrid>
              <a:tr h="386715">
                <a:tc row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200" kern="100" dirty="0">
                          <a:effectLst/>
                        </a:rPr>
                        <a:t>消费权益报告</a:t>
                      </a:r>
                      <a:endParaRPr lang="zh-CN" altLang="en-US" sz="120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200" kern="100" dirty="0">
                          <a:effectLst/>
                        </a:rPr>
                        <a:t>报告名称</a:t>
                      </a:r>
                      <a:endParaRPr lang="zh-CN" altLang="zh-CN" sz="120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35473" marR="35473" marT="0" marB="0" anchor="ctr"/>
                </a:tc>
              </a:tr>
              <a:tr h="32194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电子商务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用户体验与投诉数据报告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2580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二手电商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消费投诉数据与典型案例报告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194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生鲜电商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消费投诉数据与典型案例报告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2580"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电商服务商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消费投诉数据与典型案例报告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2580">
                <a:tc vMerge="1">
                  <a:tcPr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社交电商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消费投诉数据与典型案例报告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194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2024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年度中国品牌</a:t>
                      </a:r>
                      <a:r>
                        <a:rPr lang="zh-CN" altLang="en-US" sz="1200" b="1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电商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消费投诉数据与典型案例报告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2580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2024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年度中国</a:t>
                      </a:r>
                      <a:r>
                        <a:rPr lang="zh-CN" altLang="en-US" sz="1200" b="1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物流科技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消费投诉数据与典型案例报告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1310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出口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跨境电商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2580">
                <a:tc vMerge="1">
                  <a:tcPr/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2024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年度中国</a:t>
                      </a:r>
                      <a:r>
                        <a:rPr lang="zh-CN" altLang="en-US" sz="1200" b="1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进口跨境电商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1945">
                <a:tc vMerge="1">
                  <a:tcPr marL="35473" marR="35473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2024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年度中国</a:t>
                      </a:r>
                      <a:r>
                        <a:rPr lang="zh-CN" altLang="en-US" sz="1200" b="1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数字生活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消费投诉数据与典型案例报告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2580">
                <a:tc vMerge="1">
                  <a:tcPr marL="35473" marR="35473" marT="0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在线旅游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消费投诉数据与典型案例报告 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1945">
                <a:tc vMerge="1">
                  <a:tcPr marL="35473" marR="35473" marT="0" marB="0" anchor="ctr"/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2024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年度中国</a:t>
                      </a:r>
                      <a:r>
                        <a:rPr lang="zh-CN" altLang="en-US" sz="1200" b="1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在线票务</a:t>
                      </a:r>
                      <a:r>
                        <a:rPr lang="zh-CN" altLang="en-US" sz="1200" dirty="0"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消费投诉数据与典型案例报告 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22580">
                <a:tc vMerge="1">
                  <a:tcPr marL="35473" marR="35473" marT="0" marB="0" anchor="ctr"/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2024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年度中国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数字教育</a:t>
                      </a:r>
                      <a:r>
                        <a:rPr lang="zh-CN" altLang="en-US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消费投诉数据与典型案例报告</a:t>
                      </a:r>
                      <a:endParaRPr lang="zh-CN" altLang="en-US" sz="1200" b="0" u="none" strike="noStrike" kern="1200" dirty="0">
                        <a:solidFill>
                          <a:schemeClr val="dk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电数宝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1829" y="1106723"/>
            <a:ext cx="9982200" cy="561498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26" y="3002370"/>
            <a:ext cx="1559628" cy="152944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6726" y="4800600"/>
            <a:ext cx="1559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/>
              <a:t>扫描二维码</a:t>
            </a:r>
            <a:endParaRPr lang="en-US" altLang="zh-CN" sz="1400" b="1" dirty="0"/>
          </a:p>
          <a:p>
            <a:pPr algn="ctr"/>
            <a:r>
              <a:rPr lang="zh-CN" altLang="en-US" sz="1400" b="1" dirty="0"/>
              <a:t>查看百万</a:t>
            </a:r>
            <a:r>
              <a:rPr lang="en-US" altLang="zh-CN" sz="1400" b="1" dirty="0"/>
              <a:t>+</a:t>
            </a:r>
            <a:r>
              <a:rPr lang="zh-CN" altLang="en-US" sz="1400" b="1" dirty="0"/>
              <a:t>数据</a:t>
            </a:r>
            <a:endParaRPr lang="zh-CN" altLang="en-US" sz="14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1226820" y="250055"/>
            <a:ext cx="25421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6.4 数据服务</a:t>
            </a:r>
            <a:endParaRPr lang="zh-CN" altLang="en-US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8" y="3094484"/>
            <a:ext cx="1757451" cy="1709737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0" y="4827947"/>
            <a:ext cx="2317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/>
              <a:t>扫描二维码</a:t>
            </a:r>
            <a:endParaRPr lang="en-US" altLang="zh-CN" sz="1400" b="1" dirty="0"/>
          </a:p>
          <a:p>
            <a:pPr algn="ctr"/>
            <a:r>
              <a:rPr lang="zh-CN" altLang="en-US" sz="1400" b="1" dirty="0"/>
              <a:t>进入网经社投融资中心</a:t>
            </a:r>
            <a:endParaRPr lang="en-US" altLang="zh-CN" sz="1400" b="1" dirty="0"/>
          </a:p>
          <a:p>
            <a:pPr algn="ctr"/>
            <a:r>
              <a:rPr lang="zh-CN" altLang="en-US" sz="1400" b="1" dirty="0"/>
              <a:t>瓜分</a:t>
            </a:r>
            <a:r>
              <a:rPr lang="en-US" altLang="zh-CN" sz="1400" b="1" dirty="0"/>
              <a:t>6</a:t>
            </a:r>
            <a:r>
              <a:rPr lang="zh-CN" altLang="en-US" sz="1400" b="1" dirty="0"/>
              <a:t>万亿资金</a:t>
            </a:r>
            <a:endParaRPr lang="zh-CN" altLang="en-US" sz="1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1226820" y="360833"/>
            <a:ext cx="25421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6.5 投融资服务</a:t>
            </a:r>
            <a:endParaRPr lang="zh-CN" altLang="en-US" sz="24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090" y="1106723"/>
            <a:ext cx="9583012" cy="5390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226818" y="436599"/>
            <a:ext cx="3345182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6.6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法律权益服务体系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图片 8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5169207" y="1014517"/>
            <a:ext cx="6801119" cy="5255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38" y="1416689"/>
            <a:ext cx="4503420" cy="440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850909" y="2026984"/>
            <a:ext cx="2453640" cy="2453640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491129" y="3794515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MH_Others_1"/>
          <p:cNvSpPr txBox="1"/>
          <p:nvPr>
            <p:custDataLst>
              <p:tags r:id="rId1"/>
            </p:custDataLst>
          </p:nvPr>
        </p:nvSpPr>
        <p:spPr>
          <a:xfrm>
            <a:off x="2099996" y="2133460"/>
            <a:ext cx="3955467" cy="1543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altLang="zh-C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目录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TextBox 58"/>
          <p:cNvSpPr txBox="1">
            <a:spLocks noChangeArrowheads="1"/>
          </p:cNvSpPr>
          <p:nvPr/>
        </p:nvSpPr>
        <p:spPr bwMode="auto">
          <a:xfrm>
            <a:off x="6296434" y="438120"/>
            <a:ext cx="5860641" cy="56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>
                <a:solidFill>
                  <a:srgbClr val="FCFCF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整体数据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数字零售篇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数字生活篇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电商服务商篇</a:t>
            </a:r>
            <a:endParaRPr lang="zh-CN" altLang="en-US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热点投诉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报告附录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lvl="0" indent="0" algn="l">
              <a:lnSpc>
                <a:spcPct val="120000"/>
              </a:lnSpc>
              <a:buFont typeface="Wingdings" panose="05000000000000000000" charset="0"/>
              <a:buNone/>
            </a:pPr>
            <a:endParaRPr lang="zh-CN" altLang="zh-CN" sz="2000" b="1" dirty="0">
              <a:solidFill>
                <a:schemeClr val="tx1"/>
              </a:solidFill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19779" y="2133460"/>
            <a:ext cx="2453640" cy="2453640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4077730" y="3853506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MH_Others_1"/>
          <p:cNvSpPr txBox="1"/>
          <p:nvPr>
            <p:custDataLst>
              <p:tags r:id="rId1"/>
            </p:custDataLst>
          </p:nvPr>
        </p:nvSpPr>
        <p:spPr>
          <a:xfrm>
            <a:off x="1668865" y="2436359"/>
            <a:ext cx="3955467" cy="15430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一</a:t>
            </a:r>
            <a:endParaRPr lang="en-US" altLang="zh-C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整体数</a:t>
            </a:r>
            <a:r>
              <a:rPr lang="zh-CN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据</a:t>
            </a:r>
            <a:endParaRPr lang="zh-CN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" name="TextBox 58"/>
          <p:cNvSpPr txBox="1">
            <a:spLocks noChangeArrowheads="1"/>
          </p:cNvSpPr>
          <p:nvPr/>
        </p:nvSpPr>
        <p:spPr bwMode="auto">
          <a:xfrm>
            <a:off x="5727245" y="250980"/>
            <a:ext cx="5860641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>
                <a:solidFill>
                  <a:srgbClr val="FCFCFC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投诉数量增长趋势分布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投诉细分领域分布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投诉细分平台占比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投诉地区分布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投诉金额分布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投诉用户性别分布</a:t>
            </a:r>
            <a:endParaRPr lang="en-US" altLang="zh-CN" sz="2400" b="1" dirty="0" smtClean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n"/>
            </a:pP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TOP20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热点投诉问题</a:t>
            </a:r>
            <a:endParaRPr lang="en-US" altLang="zh-CN" sz="2400" b="1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0" lvl="0" indent="0" algn="l">
              <a:lnSpc>
                <a:spcPct val="120000"/>
              </a:lnSpc>
              <a:buFont typeface="Wingdings" panose="05000000000000000000" charset="0"/>
              <a:buNone/>
            </a:pPr>
            <a:endParaRPr lang="zh-CN" altLang="zh-CN" sz="2000" b="1" dirty="0">
              <a:solidFill>
                <a:schemeClr val="tx1"/>
              </a:solidFill>
              <a:ea typeface="微软雅黑 Light" panose="020B0502040204020203" pitchFamily="34" charset="-122"/>
              <a:cs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一、整体数据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88554" y="1022135"/>
            <a:ext cx="72275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1.1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投诉数量增长趋势分布：</a:t>
            </a:r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2024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年投诉量大幅上涨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7468235" y="2085340"/>
            <a:ext cx="4497070" cy="4067175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736531" y="2502973"/>
            <a:ext cx="3869303" cy="326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年投诉案例同比去年涨幅为73.65%，呈现高速增长趋势。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此前，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2019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-2021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年受理的投诉案件数呈现负增长，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其中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2020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年同比下降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45.59%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2022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年开始由负转正，近两年持续增长。这样反映了消费者及电商商家对自身权益的认知和保护意识的增强。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8655" y="1691005"/>
            <a:ext cx="6228715" cy="4855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一、整体数据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8977" y="1058347"/>
            <a:ext cx="69189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1.2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投诉细分领域分布：商家投诉占“半壁江山”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7298055" y="1605915"/>
            <a:ext cx="4736465" cy="508508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542935" y="1706106"/>
            <a:ext cx="4149963" cy="4984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全年，商家投诉占全部投诉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42.12%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，比例最高；此外，国内网购占比为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27.84%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，商家纠纷占比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11.04%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，在线差旅为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3.96%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，网络支付为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1.84%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，跨境网购为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1.58%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P2P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网贷为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1.23%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，分期消费为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1.04%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，网络传销为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0.73%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，物流快递为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0.54%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，网络订餐为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0.39%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，网络用车为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0.17%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，银行电商为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0.12%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，其他类投诉占比为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6.42%</a:t>
            </a: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indent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商家投诉占比最高，这可能是由于商家数量众多、涉及的服务或商品种类繁多，以及消费者与商家之间的交易频繁等因素导致的。</a:t>
            </a:r>
            <a:endParaRPr lang="zh-CN" altLang="en-US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" y="1781810"/>
            <a:ext cx="6511925" cy="4408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-1226820" y="-1346917"/>
            <a:ext cx="2453640" cy="2453640"/>
          </a:xfrm>
          <a:prstGeom prst="ellipse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434235" y="314138"/>
            <a:ext cx="792585" cy="792585"/>
          </a:xfrm>
          <a:prstGeom prst="ellipse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1344023" y="380108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一、整体数据</a:t>
            </a:r>
            <a:endParaRPr lang="zh-CN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98977" y="1058347"/>
            <a:ext cx="66128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1.3 </a:t>
            </a:r>
            <a:r>
              <a:rPr lang="zh-CN" altLang="en-US" sz="2400" b="1" dirty="0" smtClean="0"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投诉细分平台占比：数字零售投诉占比最高</a:t>
            </a:r>
            <a:endParaRPr lang="zh-CN" altLang="en-US" sz="2400" b="1" dirty="0"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515936" y="5683793"/>
            <a:ext cx="8128000" cy="119068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20"/>
          <p:cNvGrpSpPr/>
          <p:nvPr/>
        </p:nvGrpSpPr>
        <p:grpSpPr bwMode="auto">
          <a:xfrm>
            <a:off x="7333615" y="1742440"/>
            <a:ext cx="4730115" cy="4283710"/>
            <a:chOff x="0" y="0"/>
            <a:chExt cx="4590" cy="7727"/>
          </a:xfrm>
          <a:solidFill>
            <a:schemeClr val="accent6">
              <a:lumMod val="75000"/>
            </a:schemeClr>
          </a:solidFill>
        </p:grpSpPr>
        <p:grpSp>
          <p:nvGrpSpPr>
            <p:cNvPr id="3" name="组合 3"/>
            <p:cNvGrpSpPr/>
            <p:nvPr/>
          </p:nvGrpSpPr>
          <p:grpSpPr bwMode="auto">
            <a:xfrm>
              <a:off x="0" y="0"/>
              <a:ext cx="4590" cy="1102"/>
              <a:chOff x="0" y="-158"/>
              <a:chExt cx="2019937" cy="699980"/>
            </a:xfrm>
            <a:grpFill/>
          </p:grpSpPr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054" y="-158"/>
                <a:ext cx="2016442" cy="504227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zh-CN" sz="2000" dirty="0">
                  <a:solidFill>
                    <a:schemeClr val="bg1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AutoShape 8"/>
              <p:cNvSpPr>
                <a:spLocks noChangeArrowheads="1"/>
              </p:cNvSpPr>
              <p:nvPr/>
            </p:nvSpPr>
            <p:spPr bwMode="auto">
              <a:xfrm flipV="1">
                <a:off x="1717534" y="502322"/>
                <a:ext cx="302403" cy="197500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5400000" flipV="1">
                <a:off x="52452" y="447646"/>
                <a:ext cx="197500" cy="302403"/>
              </a:xfrm>
              <a:prstGeom prst="rtTriangl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CN" altLang="en-US" sz="1800"/>
              </a:p>
            </p:txBody>
          </p:sp>
        </p:grp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54" y="772"/>
              <a:ext cx="4189" cy="695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170" tIns="46990" rIns="90170" bIns="4699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zh-CN" sz="1600" dirty="0">
                <a:solidFill>
                  <a:srgbClr val="FF99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4" name="矩形 2"/>
          <p:cNvSpPr/>
          <p:nvPr/>
        </p:nvSpPr>
        <p:spPr>
          <a:xfrm>
            <a:off x="7576210" y="1856386"/>
            <a:ext cx="4149963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据“电数宝”数据显示，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2024</a:t>
            </a:r>
            <a:r>
              <a:rPr lang="zh-CN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年全年共计受理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173</a:t>
            </a:r>
            <a:r>
              <a:rPr lang="zh-CN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家网络消费平台用户投诉。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其中，数字零售有8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家，占比最高，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约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为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48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%，数字生活为4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0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家，跨境电商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21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家，产业电商平台为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家，金融科技平台为1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家，物流科技企业为1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家，数字健康平台为</a:t>
            </a:r>
            <a:r>
              <a:rPr lang="en-US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家。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另外还有</a:t>
            </a:r>
            <a:r>
              <a:rPr lang="en-US" alt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50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家数字教育企业不在对比范围内。</a:t>
            </a:r>
            <a:endParaRPr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200000"/>
              </a:lnSpc>
            </a:pP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在数字消费领域，零售业务是消费者投诉最为集中的领域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，可见</a:t>
            </a:r>
            <a:r>
              <a:rPr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数字零售平台数量众多、消费者基数大、交易频繁</a:t>
            </a:r>
            <a:r>
              <a:rPr lang="zh-CN" sz="1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sz="14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252357" y="2307771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355" y="1619885"/>
            <a:ext cx="6248400" cy="487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51230141854"/>
  <p:tag name="MH_LIBRARY" val="CONTENTS"/>
  <p:tag name="MH_TYPE" val="OTHERS"/>
  <p:tag name="ID" val="545839"/>
</p:tagLst>
</file>

<file path=ppt/tags/tag2.xml><?xml version="1.0" encoding="utf-8"?>
<p:tagLst xmlns:p="http://schemas.openxmlformats.org/presentationml/2006/main">
  <p:tag name="MH" val="20151230141854"/>
  <p:tag name="MH_LIBRARY" val="CONTENTS"/>
  <p:tag name="MH_TYPE" val="OTHERS"/>
  <p:tag name="ID" val="545839"/>
</p:tagLst>
</file>

<file path=ppt/tags/tag3.xml><?xml version="1.0" encoding="utf-8"?>
<p:tagLst xmlns:p="http://schemas.openxmlformats.org/presentationml/2006/main">
  <p:tag name="KSO_WM_UNIT_TABLE_BEAUTIFY" val="smartTable{9a2b9b04-85ee-477d-9a87-ccffd3384cbd}"/>
</p:tagLst>
</file>

<file path=ppt/tags/tag4.xml><?xml version="1.0" encoding="utf-8"?>
<p:tagLst xmlns:p="http://schemas.openxmlformats.org/presentationml/2006/main">
  <p:tag name="MH" val="20151230141854"/>
  <p:tag name="MH_LIBRARY" val="CONTENTS"/>
  <p:tag name="MH_TYPE" val="OTHERS"/>
  <p:tag name="ID" val="545839"/>
</p:tagLst>
</file>

<file path=ppt/tags/tag5.xml><?xml version="1.0" encoding="utf-8"?>
<p:tagLst xmlns:p="http://schemas.openxmlformats.org/presentationml/2006/main">
  <p:tag name="MH" val="20151230141854"/>
  <p:tag name="MH_LIBRARY" val="CONTENTS"/>
  <p:tag name="MH_TYPE" val="OTHERS"/>
  <p:tag name="ID" val="545839"/>
</p:tagLst>
</file>

<file path=ppt/tags/tag6.xml><?xml version="1.0" encoding="utf-8"?>
<p:tagLst xmlns:p="http://schemas.openxmlformats.org/presentationml/2006/main">
  <p:tag name="MH" val="20151230141854"/>
  <p:tag name="MH_LIBRARY" val="CONTENTS"/>
  <p:tag name="MH_TYPE" val="OTHERS"/>
  <p:tag name="ID" val="545839"/>
</p:tagLst>
</file>

<file path=ppt/tags/tag7.xml><?xml version="1.0" encoding="utf-8"?>
<p:tagLst xmlns:p="http://schemas.openxmlformats.org/presentationml/2006/main">
  <p:tag name="MH" val="20151230141854"/>
  <p:tag name="MH_LIBRARY" val="CONTENTS"/>
  <p:tag name="MH_TYPE" val="OTHERS"/>
  <p:tag name="ID" val="545839"/>
</p:tagLst>
</file>

<file path=ppt/tags/tag8.xml><?xml version="1.0" encoding="utf-8"?>
<p:tagLst xmlns:p="http://schemas.openxmlformats.org/presentationml/2006/main">
  <p:tag name="MH" val="20151230141854"/>
  <p:tag name="MH_LIBRARY" val="CONTENTS"/>
  <p:tag name="MH_TYPE" val="OTHERS"/>
  <p:tag name="ID" val="545839"/>
</p:tagLst>
</file>

<file path=ppt/tags/tag9.xml><?xml version="1.0" encoding="utf-8"?>
<p:tagLst xmlns:p="http://schemas.openxmlformats.org/presentationml/2006/main">
  <p:tag name="MH" val="20151230141854"/>
  <p:tag name="MH_LIBRARY" val="CONTENTS"/>
  <p:tag name="MH_TYPE" val="OTHERS"/>
  <p:tag name="ID" val="54583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7241</Words>
  <Application>WPS 演示</Application>
  <PresentationFormat>自定义</PresentationFormat>
  <Paragraphs>420</Paragraphs>
  <Slides>42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42</vt:i4>
      </vt:variant>
    </vt:vector>
  </HeadingPairs>
  <TitlesOfParts>
    <vt:vector size="59" baseType="lpstr">
      <vt:lpstr>Arial</vt:lpstr>
      <vt:lpstr>宋体</vt:lpstr>
      <vt:lpstr>Wingdings</vt:lpstr>
      <vt:lpstr>黑体</vt:lpstr>
      <vt:lpstr>微软雅黑</vt:lpstr>
      <vt:lpstr>Times New Roman</vt:lpstr>
      <vt:lpstr>微软雅黑 Light</vt:lpstr>
      <vt:lpstr>仿宋_GB2312</vt:lpstr>
      <vt:lpstr>仿宋</vt:lpstr>
      <vt:lpstr>Wingdings</vt:lpstr>
      <vt:lpstr>Arial Unicode MS</vt:lpstr>
      <vt:lpstr>等线</vt:lpstr>
      <vt:lpstr>方正兰亭粗黑简体</vt:lpstr>
      <vt:lpstr>等线 Light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江杰</dc:creator>
  <cp:lastModifiedBy>user</cp:lastModifiedBy>
  <cp:revision>1710</cp:revision>
  <dcterms:created xsi:type="dcterms:W3CDTF">2016-01-19T08:46:00Z</dcterms:created>
  <dcterms:modified xsi:type="dcterms:W3CDTF">2025-03-12T09:41:53Z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2</vt:lpwstr>
  </property>
  <property fmtid="{D5CDD505-2E9C-101B-9397-08002B2CF9AE}" pid="3" name="KSOProductBuildVer">
    <vt:lpwstr>2052-11.8.2.8506</vt:lpwstr>
  </property>
  <property fmtid="{D5CDD505-2E9C-101B-9397-08002B2CF9AE}" pid="4" name="ICV">
    <vt:lpwstr>01103DF296844B53B7064EF9D790AD19</vt:lpwstr>
  </property>
</Properties>
</file>